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8"/>
  </p:notesMasterIdLst>
  <p:handoutMasterIdLst>
    <p:handoutMasterId r:id="rId9"/>
  </p:handoutMasterIdLst>
  <p:sldIdLst>
    <p:sldId id="289" r:id="rId5"/>
    <p:sldId id="349" r:id="rId6"/>
    <p:sldId id="35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61" autoAdjust="0"/>
    <p:restoredTop sz="94660"/>
  </p:normalViewPr>
  <p:slideViewPr>
    <p:cSldViewPr snapToGrid="0" showGuides="1">
      <p:cViewPr varScale="1">
        <p:scale>
          <a:sx n="54" d="100"/>
          <a:sy n="54" d="100"/>
        </p:scale>
        <p:origin x="114" y="648"/>
      </p:cViewPr>
      <p:guideLst>
        <p:guide orient="horz" pos="2160"/>
        <p:guide pos="3840"/>
      </p:guideLst>
    </p:cSldViewPr>
  </p:slideViewPr>
  <p:notesTextViewPr>
    <p:cViewPr>
      <p:scale>
        <a:sx n="1" d="1"/>
        <a:sy n="1" d="1"/>
      </p:scale>
      <p:origin x="0" y="0"/>
    </p:cViewPr>
  </p:notesTextViewPr>
  <p:notesViewPr>
    <p:cSldViewPr snapToGrid="0" showGuides="1">
      <p:cViewPr varScale="1">
        <p:scale>
          <a:sx n="89" d="100"/>
          <a:sy n="89" d="100"/>
        </p:scale>
        <p:origin x="375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11.05.2023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11.05.2023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11.05.2023</a:t>
            </a:fld>
            <a:r>
              <a:t>​</a:t>
            </a:r>
            <a:endParaRP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pic>
        <p:nvPicPr>
          <p:cNvPr id="19" name="Grafik 18">
            <a:extLst>
              <a:ext uri="{FF2B5EF4-FFF2-40B4-BE49-F238E27FC236}">
                <a16:creationId xmlns:a16="http://schemas.microsoft.com/office/drawing/2014/main" id="{F7C0250D-D8B9-49F0-88C4-FA8648809AF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11.05.2023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sp>
        <p:nvSpPr>
          <p:cNvPr id="19" name="Textfeld 18">
            <a:extLst>
              <a:ext uri="{FF2B5EF4-FFF2-40B4-BE49-F238E27FC236}">
                <a16:creationId xmlns:a16="http://schemas.microsoft.com/office/drawing/2014/main" id="{FB58C6F1-1900-40ED-9521-DB2AA55F72B9}"/>
              </a:ext>
            </a:extLst>
          </p:cNvPr>
          <p:cNvSpPr txBox="1"/>
          <p:nvPr userDrawn="1"/>
        </p:nvSpPr>
        <p:spPr>
          <a:xfrm>
            <a:off x="11093280" y="1490181"/>
            <a:ext cx="849850" cy="369332"/>
          </a:xfrm>
          <a:prstGeom prst="rect">
            <a:avLst/>
          </a:prstGeom>
          <a:noFill/>
        </p:spPr>
        <p:txBody>
          <a:bodyPr wrap="square" rtlCol="0">
            <a:spAutoFit/>
          </a:bodyPr>
          <a:lstStyle/>
          <a:p>
            <a:r>
              <a:rPr lang="de-DE" b="1" dirty="0"/>
              <a:t>-</a:t>
            </a:r>
            <a:fld id="{2BD8C51A-BB1B-45C9-9BD2-4BAB7D2A1B29}" type="slidenum">
              <a:rPr lang="de-DE" b="1" smtClean="0"/>
              <a:t>‹Nr.›</a:t>
            </a:fld>
            <a:r>
              <a:rPr lang="de-DE" b="1" dirty="0"/>
              <a:t>-</a:t>
            </a:r>
          </a:p>
        </p:txBody>
      </p:sp>
      <p:pic>
        <p:nvPicPr>
          <p:cNvPr id="22" name="Grafik 21">
            <a:extLst>
              <a:ext uri="{FF2B5EF4-FFF2-40B4-BE49-F238E27FC236}">
                <a16:creationId xmlns:a16="http://schemas.microsoft.com/office/drawing/2014/main" id="{82083C1A-989A-4B37-81E2-917171118BD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2" name="Grafik 11">
            <a:extLst>
              <a:ext uri="{FF2B5EF4-FFF2-40B4-BE49-F238E27FC236}">
                <a16:creationId xmlns:a16="http://schemas.microsoft.com/office/drawing/2014/main" id="{C41A071E-9407-4330-8F60-60D57F486A3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11.05.2023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11.05.2023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20" name="Grafik 19">
            <a:extLst>
              <a:ext uri="{FF2B5EF4-FFF2-40B4-BE49-F238E27FC236}">
                <a16:creationId xmlns:a16="http://schemas.microsoft.com/office/drawing/2014/main" id="{E0B36321-50F3-43F0-8B67-2FFFBC400A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11.05.2023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11.05.2023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11.05.2023</a:t>
            </a:fld>
            <a:r>
              <a:t>​</a:t>
            </a:r>
            <a:endParaRPr dirty="0"/>
          </a:p>
        </p:txBody>
      </p:sp>
      <p:sp>
        <p:nvSpPr>
          <p:cNvPr id="4" name="Footer Placeholder 3"/>
          <p:cNvSpPr>
            <a:spLocks noGrp="1"/>
          </p:cNvSpPr>
          <p:nvPr>
            <p:ph type="ftr" sz="quarter" idx="11"/>
          </p:nvPr>
        </p:nvSpPr>
        <p:spPr/>
        <p:txBody>
          <a:bodyPr/>
          <a:lstStyle/>
          <a:p>
            <a:pPr rtl="0"/>
            <a:endParaRPr lang="de-DE"/>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11.05.2023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sp>
        <p:nvSpPr>
          <p:cNvPr id="11" name="Textfeld 10">
            <a:extLst>
              <a:ext uri="{FF2B5EF4-FFF2-40B4-BE49-F238E27FC236}">
                <a16:creationId xmlns:a16="http://schemas.microsoft.com/office/drawing/2014/main" id="{9D90E8EA-292E-4F6A-A218-85469EFC79D8}"/>
              </a:ext>
            </a:extLst>
          </p:cNvPr>
          <p:cNvSpPr txBox="1"/>
          <p:nvPr userDrawn="1"/>
        </p:nvSpPr>
        <p:spPr>
          <a:xfrm>
            <a:off x="11093280" y="1490181"/>
            <a:ext cx="849850" cy="369332"/>
          </a:xfrm>
          <a:prstGeom prst="rect">
            <a:avLst/>
          </a:prstGeom>
          <a:noFill/>
        </p:spPr>
        <p:txBody>
          <a:bodyPr wrap="square" rtlCol="0">
            <a:spAutoFit/>
          </a:bodyPr>
          <a:lstStyle/>
          <a:p>
            <a:r>
              <a:rPr lang="de-DE" b="1" dirty="0"/>
              <a:t>-</a:t>
            </a:r>
            <a:fld id="{2BD8C51A-BB1B-45C9-9BD2-4BAB7D2A1B29}" type="slidenum">
              <a:rPr lang="de-DE" b="1" smtClean="0"/>
              <a:t>‹Nr.›</a:t>
            </a:fld>
            <a:r>
              <a:rPr lang="de-DE" b="1" dirty="0"/>
              <a:t>-</a:t>
            </a:r>
          </a:p>
        </p:txBody>
      </p:sp>
      <p:pic>
        <p:nvPicPr>
          <p:cNvPr id="19" name="Grafik 18">
            <a:extLst>
              <a:ext uri="{FF2B5EF4-FFF2-40B4-BE49-F238E27FC236}">
                <a16:creationId xmlns:a16="http://schemas.microsoft.com/office/drawing/2014/main" id="{BB1D4FBA-4B8F-42A9-A598-AD8E5EF26B3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7237"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11.05.2023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pic>
        <p:nvPicPr>
          <p:cNvPr id="17" name="Grafik 16">
            <a:extLst>
              <a:ext uri="{FF2B5EF4-FFF2-40B4-BE49-F238E27FC236}">
                <a16:creationId xmlns:a16="http://schemas.microsoft.com/office/drawing/2014/main" id="{BAFD00FE-EB6F-4F96-B92E-FB097174E27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11.05.2023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380733"/>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11.05.2023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sp>
        <p:nvSpPr>
          <p:cNvPr id="8" name="Textfeld 7">
            <a:extLst>
              <a:ext uri="{FF2B5EF4-FFF2-40B4-BE49-F238E27FC236}">
                <a16:creationId xmlns:a16="http://schemas.microsoft.com/office/drawing/2014/main" id="{47CB2901-257B-4CEF-83F7-197E7AB895B6}"/>
              </a:ext>
            </a:extLst>
          </p:cNvPr>
          <p:cNvSpPr txBox="1"/>
          <p:nvPr userDrawn="1"/>
        </p:nvSpPr>
        <p:spPr>
          <a:xfrm>
            <a:off x="11093280" y="1490181"/>
            <a:ext cx="849850" cy="369332"/>
          </a:xfrm>
          <a:prstGeom prst="rect">
            <a:avLst/>
          </a:prstGeom>
          <a:noFill/>
        </p:spPr>
        <p:txBody>
          <a:bodyPr wrap="square" rtlCol="0">
            <a:spAutoFit/>
          </a:bodyPr>
          <a:lstStyle/>
          <a:p>
            <a:r>
              <a:rPr lang="de-DE" b="1" dirty="0"/>
              <a:t>-</a:t>
            </a:r>
            <a:fld id="{2BD8C51A-BB1B-45C9-9BD2-4BAB7D2A1B29}" type="slidenum">
              <a:rPr lang="de-DE" b="1" smtClean="0"/>
              <a:t>‹Nr.›</a:t>
            </a:fld>
            <a:r>
              <a:rPr lang="de-DE" b="1" dirty="0"/>
              <a:t>-</a:t>
            </a:r>
          </a:p>
        </p:txBody>
      </p:sp>
      <p:pic>
        <p:nvPicPr>
          <p:cNvPr id="16" name="Grafik 15">
            <a:extLst>
              <a:ext uri="{FF2B5EF4-FFF2-40B4-BE49-F238E27FC236}">
                <a16:creationId xmlns:a16="http://schemas.microsoft.com/office/drawing/2014/main" id="{2DE69127-C0C4-4EF5-88DC-B505255C46CE}"/>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39318" y="20857"/>
            <a:ext cx="1441866" cy="1441866"/>
          </a:xfrm>
          <a:prstGeom prst="rect">
            <a:avLst/>
          </a:prstGeom>
        </p:spPr>
      </p:pic>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199" y="594359"/>
            <a:ext cx="3455581" cy="3906620"/>
          </a:xfrm>
        </p:spPr>
        <p:txBody>
          <a:bodyPr>
            <a:normAutofit fontScale="90000"/>
          </a:bodyPr>
          <a:lstStyle/>
          <a:p>
            <a:r>
              <a:rPr lang="en-US" sz="4400" b="1" dirty="0">
                <a:solidFill>
                  <a:schemeClr val="accent4">
                    <a:lumMod val="50000"/>
                  </a:schemeClr>
                </a:solidFill>
              </a:rPr>
              <a:t>Learn STEM</a:t>
            </a:r>
            <a:br>
              <a:rPr lang="en-US" sz="4400" b="1" dirty="0">
                <a:solidFill>
                  <a:schemeClr val="accent4">
                    <a:lumMod val="50000"/>
                  </a:schemeClr>
                </a:solidFill>
              </a:rPr>
            </a:br>
            <a:r>
              <a:rPr lang="en-US" sz="2700" i="1" dirty="0"/>
              <a:t>Innovative Model</a:t>
            </a:r>
            <a:br>
              <a:rPr lang="en-US" sz="2700" i="1" dirty="0"/>
            </a:br>
            <a:r>
              <a:rPr lang="en-US" sz="2700" i="1" dirty="0"/>
              <a:t>of learning STEM</a:t>
            </a:r>
            <a:br>
              <a:rPr lang="en-US" sz="2700" i="1" dirty="0"/>
            </a:br>
            <a:r>
              <a:rPr lang="en-US" sz="2700" i="1" dirty="0"/>
              <a:t>in secondary schools</a:t>
            </a:r>
            <a:br>
              <a:rPr lang="en-US" dirty="0"/>
            </a:br>
            <a:br>
              <a:rPr lang="en-US" dirty="0"/>
            </a:br>
            <a:r>
              <a:rPr lang="en-US" sz="2700" dirty="0"/>
              <a:t>School Education</a:t>
            </a:r>
            <a:br>
              <a:rPr lang="en-US" sz="2700" dirty="0"/>
            </a:br>
            <a:r>
              <a:rPr lang="en-US" sz="2700" dirty="0"/>
              <a:t>ERASMUS+</a:t>
            </a:r>
            <a:br>
              <a:rPr lang="en-US" sz="2700" dirty="0"/>
            </a:br>
            <a:br>
              <a:rPr lang="en-US" sz="2700" dirty="0"/>
            </a:br>
            <a:r>
              <a:rPr lang="en-US" sz="2400" dirty="0"/>
              <a:t>KA220-SCH -</a:t>
            </a:r>
            <a:br>
              <a:rPr lang="en-US" sz="2400" dirty="0"/>
            </a:br>
            <a:r>
              <a:rPr lang="en-US" sz="2400" dirty="0"/>
              <a:t>Cooperation partnerships </a:t>
            </a:r>
            <a:r>
              <a:rPr lang="en-US" sz="2400"/>
              <a:t>in school </a:t>
            </a:r>
            <a:r>
              <a:rPr lang="en-US" sz="2400" dirty="0"/>
              <a:t>education</a:t>
            </a:r>
            <a:br>
              <a:rPr lang="en-US" dirty="0"/>
            </a:br>
            <a:endParaRPr lang="en-US" dirty="0"/>
          </a:p>
        </p:txBody>
      </p:sp>
      <p:sp>
        <p:nvSpPr>
          <p:cNvPr id="3" name="Inhaltsplatzhalter 2">
            <a:extLst>
              <a:ext uri="{FF2B5EF4-FFF2-40B4-BE49-F238E27FC236}">
                <a16:creationId xmlns:a16="http://schemas.microsoft.com/office/drawing/2014/main" id="{1A7B7185-57EC-45F2-8C25-1C15CE431D16}"/>
              </a:ext>
            </a:extLst>
          </p:cNvPr>
          <p:cNvSpPr>
            <a:spLocks noGrp="1"/>
          </p:cNvSpPr>
          <p:nvPr>
            <p:ph idx="1"/>
          </p:nvPr>
        </p:nvSpPr>
        <p:spPr>
          <a:xfrm>
            <a:off x="4619379" y="594359"/>
            <a:ext cx="6492240" cy="5257800"/>
          </a:xfrm>
        </p:spPr>
        <p:txBody>
          <a:bodyPr/>
          <a:lstStyle/>
          <a:p>
            <a:pPr marL="0" indent="0">
              <a:buNone/>
            </a:pPr>
            <a:r>
              <a:rPr lang="de-DE" dirty="0"/>
              <a:t> </a:t>
            </a:r>
            <a:br>
              <a:rPr lang="de-DE" dirty="0"/>
            </a:br>
            <a:endParaRPr lang="de-DE" dirty="0"/>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199" y="4765456"/>
            <a:ext cx="3200400" cy="1633068"/>
          </a:xfrm>
        </p:spPr>
        <p:txBody>
          <a:bodyPr>
            <a:normAutofit/>
          </a:bodyPr>
          <a:lstStyle/>
          <a:p>
            <a:r>
              <a:rPr lang="en-US" b="1" i="1" dirty="0"/>
              <a:t>Reference Number:</a:t>
            </a:r>
            <a:br>
              <a:rPr lang="en-US" b="1" i="1" dirty="0"/>
            </a:br>
            <a:r>
              <a:rPr lang="de-DE" dirty="0"/>
              <a:t>2022-1-TR01-KA220-SCH-000087583</a:t>
            </a:r>
          </a:p>
          <a:p>
            <a:r>
              <a:rPr lang="de-DE" b="1" dirty="0"/>
              <a:t>Duration: </a:t>
            </a:r>
            <a:br>
              <a:rPr lang="de-DE" b="1" dirty="0"/>
            </a:br>
            <a:r>
              <a:rPr lang="de-DE" b="1" dirty="0"/>
              <a:t>31.12.2022 to 30.12.2024 (24 </a:t>
            </a:r>
            <a:r>
              <a:rPr lang="en-GB" b="1" dirty="0"/>
              <a:t>months</a:t>
            </a:r>
            <a:r>
              <a:rPr lang="de-DE" b="1" dirty="0"/>
              <a:t>) </a:t>
            </a:r>
          </a:p>
          <a:p>
            <a:endParaRPr lang="de-DE" b="1" dirty="0"/>
          </a:p>
        </p:txBody>
      </p:sp>
      <p:sp>
        <p:nvSpPr>
          <p:cNvPr id="5" name="Untertitel 2">
            <a:extLst>
              <a:ext uri="{FF2B5EF4-FFF2-40B4-BE49-F238E27FC236}">
                <a16:creationId xmlns:a16="http://schemas.microsoft.com/office/drawing/2014/main" id="{90F75D2D-1863-45BA-B0CE-09CEB6304E67}"/>
              </a:ext>
            </a:extLst>
          </p:cNvPr>
          <p:cNvSpPr txBox="1">
            <a:spLocks/>
          </p:cNvSpPr>
          <p:nvPr/>
        </p:nvSpPr>
        <p:spPr>
          <a:xfrm>
            <a:off x="4311479" y="5580116"/>
            <a:ext cx="6400800"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GB" dirty="0"/>
              <a:t>Full name of the partner</a:t>
            </a:r>
            <a:br>
              <a:rPr lang="en-GB" dirty="0"/>
            </a:br>
            <a:r>
              <a:rPr lang="en-GB" dirty="0"/>
              <a:t>name of the person who presents</a:t>
            </a:r>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4220680" y="183382"/>
            <a:ext cx="6698332" cy="445529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3000" b="1" dirty="0" err="1"/>
              <a:t>LearnSTEM</a:t>
            </a:r>
            <a:br>
              <a:rPr lang="en-US" sz="3000" b="1" dirty="0"/>
            </a:br>
            <a:endParaRPr lang="en-US" sz="1100" b="1" dirty="0"/>
          </a:p>
          <a:p>
            <a:endParaRPr lang="en-US" sz="1500" b="1" dirty="0"/>
          </a:p>
          <a:p>
            <a:endParaRPr lang="en-US" sz="1500" b="1" dirty="0"/>
          </a:p>
          <a:p>
            <a:endParaRPr lang="en-US" sz="1500" b="1" dirty="0"/>
          </a:p>
          <a:p>
            <a:endParaRPr lang="en-US" sz="1500" b="1" dirty="0"/>
          </a:p>
          <a:p>
            <a:r>
              <a:rPr lang="en-US" sz="2600" b="1" dirty="0"/>
              <a:t>Title of the Presentation</a:t>
            </a:r>
          </a:p>
          <a:p>
            <a:endParaRPr lang="en-US" sz="600" b="1" dirty="0"/>
          </a:p>
          <a:p>
            <a:r>
              <a:rPr lang="en-US" sz="2000" b="1" dirty="0"/>
              <a:t>Presentation </a:t>
            </a:r>
            <a:br>
              <a:rPr lang="en-US" sz="2000" b="1" dirty="0"/>
            </a:br>
            <a:r>
              <a:rPr lang="en-US" sz="2000" b="1" dirty="0"/>
              <a:t>Partner name</a:t>
            </a:r>
            <a:endParaRPr lang="pt-PT" sz="2000" dirty="0"/>
          </a:p>
        </p:txBody>
      </p:sp>
      <p:sp>
        <p:nvSpPr>
          <p:cNvPr id="7" name="Textfeld 6">
            <a:extLst>
              <a:ext uri="{FF2B5EF4-FFF2-40B4-BE49-F238E27FC236}">
                <a16:creationId xmlns:a16="http://schemas.microsoft.com/office/drawing/2014/main" id="{77ED6694-BF0C-4ECC-8F28-B6D59F8399BA}"/>
              </a:ext>
            </a:extLst>
          </p:cNvPr>
          <p:cNvSpPr txBox="1"/>
          <p:nvPr/>
        </p:nvSpPr>
        <p:spPr>
          <a:xfrm>
            <a:off x="7064188" y="4638674"/>
            <a:ext cx="1340303" cy="369332"/>
          </a:xfrm>
          <a:prstGeom prst="rect">
            <a:avLst/>
          </a:prstGeom>
          <a:noFill/>
        </p:spPr>
        <p:txBody>
          <a:bodyPr wrap="none" rtlCol="0">
            <a:spAutoFit/>
          </a:bodyPr>
          <a:lstStyle/>
          <a:p>
            <a:r>
              <a:rPr lang="de-DE" dirty="0"/>
              <a:t>Partner logo</a:t>
            </a:r>
          </a:p>
        </p:txBody>
      </p:sp>
    </p:spTree>
    <p:extLst>
      <p:ext uri="{BB962C8B-B14F-4D97-AF65-F5344CB8AC3E}">
        <p14:creationId xmlns:p14="http://schemas.microsoft.com/office/powerpoint/2010/main" val="376673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50E1A-90BA-414F-BFA8-C30D0513BA20}"/>
              </a:ext>
            </a:extLst>
          </p:cNvPr>
          <p:cNvSpPr>
            <a:spLocks noGrp="1"/>
          </p:cNvSpPr>
          <p:nvPr>
            <p:ph type="title"/>
          </p:nvPr>
        </p:nvSpPr>
        <p:spPr/>
        <p:txBody>
          <a:bodyPr/>
          <a:lstStyle/>
          <a:p>
            <a:r>
              <a:rPr lang="en-GB" dirty="0"/>
              <a:t>Research foci and fields of activity</a:t>
            </a:r>
            <a:endParaRPr lang="de-DE" dirty="0"/>
          </a:p>
        </p:txBody>
      </p:sp>
      <p:sp>
        <p:nvSpPr>
          <p:cNvPr id="5" name="Inhaltsplatzhalter 2">
            <a:extLst>
              <a:ext uri="{FF2B5EF4-FFF2-40B4-BE49-F238E27FC236}">
                <a16:creationId xmlns:a16="http://schemas.microsoft.com/office/drawing/2014/main" id="{D833DD13-0CF2-4DFC-9A0F-B573CC8B98C9}"/>
              </a:ext>
            </a:extLst>
          </p:cNvPr>
          <p:cNvSpPr>
            <a:spLocks noGrp="1"/>
          </p:cNvSpPr>
          <p:nvPr>
            <p:ph idx="1"/>
          </p:nvPr>
        </p:nvSpPr>
        <p:spPr>
          <a:xfrm>
            <a:off x="1096963" y="1610437"/>
            <a:ext cx="10058400" cy="4258552"/>
          </a:xfrm>
        </p:spPr>
        <p:txBody>
          <a:bodyPr>
            <a:normAutofit/>
          </a:bodyPr>
          <a:lstStyle/>
          <a:p>
            <a:pPr lvl="1">
              <a:buFont typeface="Arial"/>
              <a:buChar char="•"/>
            </a:pPr>
            <a:r>
              <a:rPr lang="en-GB" sz="2400" dirty="0">
                <a:latin typeface="Arial"/>
                <a:cs typeface="Arial"/>
              </a:rPr>
              <a:t>Text</a:t>
            </a:r>
          </a:p>
        </p:txBody>
      </p:sp>
    </p:spTree>
    <p:extLst>
      <p:ext uri="{BB962C8B-B14F-4D97-AF65-F5344CB8AC3E}">
        <p14:creationId xmlns:p14="http://schemas.microsoft.com/office/powerpoint/2010/main" val="253230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7">
            <a:extLst>
              <a:ext uri="{FF2B5EF4-FFF2-40B4-BE49-F238E27FC236}">
                <a16:creationId xmlns:a16="http://schemas.microsoft.com/office/drawing/2014/main" id="{05B4E27D-D6F3-4CCC-A25B-575B936EE109}"/>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Name of the presenter</a:t>
            </a:r>
            <a:endParaRPr lang="en-US" altLang="zh-CN" sz="1600" b="1" spc="-80" dirty="0">
              <a:ea typeface="Times New Roman"/>
            </a:endParaRPr>
          </a:p>
          <a:p>
            <a:pPr marL="0">
              <a:lnSpc>
                <a:spcPct val="89999"/>
              </a:lnSpc>
              <a:tabLst>
                <a:tab pos="914654" algn="l"/>
              </a:tabLst>
            </a:pPr>
            <a:r>
              <a:rPr lang="en-US" altLang="zh-CN" sz="1600" spc="-139" dirty="0">
                <a:ea typeface="Times New Roman"/>
              </a:rPr>
              <a:t>Tel</a:t>
            </a:r>
            <a:r>
              <a:rPr lang="en-US" altLang="zh-CN" sz="1600" spc="-90" dirty="0">
                <a:ea typeface="Times New Roman"/>
              </a:rPr>
              <a:t>:	xxx</a:t>
            </a:r>
            <a:endParaRPr lang="en-US" altLang="zh-CN" sz="1600" spc="85" dirty="0">
              <a:ea typeface="Times New Roman"/>
            </a:endParaRPr>
          </a:p>
          <a:p>
            <a:pPr marL="0">
              <a:lnSpc>
                <a:spcPct val="89999"/>
              </a:lnSpc>
              <a:tabLst>
                <a:tab pos="914654" algn="l"/>
              </a:tabLst>
            </a:pPr>
            <a:r>
              <a:rPr lang="en-US" altLang="zh-CN" sz="1600" spc="-35" dirty="0">
                <a:ea typeface="Times New Roman"/>
              </a:rPr>
              <a:t>Fax:	xxx</a:t>
            </a:r>
            <a:br>
              <a:rPr lang="en-US" altLang="zh-CN" sz="1600" spc="-35" dirty="0">
                <a:ea typeface="Times New Roman"/>
              </a:rPr>
            </a:b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xxx</a:t>
            </a:r>
          </a:p>
        </p:txBody>
      </p:sp>
      <p:sp>
        <p:nvSpPr>
          <p:cNvPr id="4" name="TextBox 46">
            <a:extLst>
              <a:ext uri="{FF2B5EF4-FFF2-40B4-BE49-F238E27FC236}">
                <a16:creationId xmlns:a16="http://schemas.microsoft.com/office/drawing/2014/main" id="{0F5ACC38-6BF7-401A-A518-DD11208B4E62}"/>
              </a:ext>
            </a:extLst>
          </p:cNvPr>
          <p:cNvSpPr txBox="1"/>
          <p:nvPr/>
        </p:nvSpPr>
        <p:spPr>
          <a:xfrm>
            <a:off x="1192568" y="2414726"/>
            <a:ext cx="4496910" cy="2213426"/>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Name of the institution</a:t>
            </a:r>
            <a:endParaRPr lang="en-US" altLang="zh-CN" sz="1600" b="1" spc="-60" dirty="0">
              <a:ea typeface="Times New Roman"/>
            </a:endParaRPr>
          </a:p>
          <a:p>
            <a:pPr marL="0" hangingPunct="0">
              <a:lnSpc>
                <a:spcPct val="99583"/>
              </a:lnSpc>
            </a:pPr>
            <a:r>
              <a:rPr lang="en-US" altLang="zh-CN" sz="1600" b="1" spc="-30" dirty="0">
                <a:ea typeface="Times New Roman"/>
              </a:rPr>
              <a:t>Address line 1</a:t>
            </a:r>
          </a:p>
          <a:p>
            <a:pPr hangingPunct="0">
              <a:lnSpc>
                <a:spcPct val="99583"/>
              </a:lnSpc>
            </a:pPr>
            <a:r>
              <a:rPr lang="en-US" altLang="zh-CN" sz="1600" b="1" spc="-30" dirty="0">
                <a:ea typeface="Times New Roman"/>
              </a:rPr>
              <a:t>Address line 2</a:t>
            </a:r>
            <a:br>
              <a:rPr lang="en-US" altLang="zh-CN" sz="1600" b="1" spc="-30" dirty="0">
                <a:ea typeface="Times New Roman"/>
              </a:rPr>
            </a:br>
            <a:r>
              <a:rPr lang="en-US" altLang="zh-CN" sz="1600" b="1" spc="-30" dirty="0">
                <a:ea typeface="Times New Roman"/>
              </a:rPr>
              <a:t>Address line 3</a:t>
            </a:r>
            <a:br>
              <a:rPr lang="en-US" altLang="zh-CN" sz="1600" b="1" spc="-30" dirty="0">
                <a:ea typeface="Times New Roman"/>
              </a:rPr>
            </a:br>
            <a:r>
              <a:rPr lang="en-US" altLang="zh-CN" sz="1600" b="1" spc="-30" dirty="0">
                <a:ea typeface="Times New Roman"/>
              </a:rPr>
              <a:t>Address line 4</a:t>
            </a:r>
            <a:br>
              <a:rPr lang="en-US" altLang="zh-CN" sz="1600" b="1" spc="-30" dirty="0">
                <a:ea typeface="Times New Roman"/>
              </a:rPr>
            </a:br>
            <a:r>
              <a:rPr lang="en-US" altLang="zh-CN" sz="1600" b="1" spc="-30" dirty="0">
                <a:ea typeface="Times New Roman"/>
              </a:rPr>
              <a:t>Address line 5</a:t>
            </a:r>
            <a:br>
              <a:rPr lang="en-US" altLang="zh-CN" sz="1600" b="1" spc="-30" dirty="0">
                <a:ea typeface="Times New Roman"/>
              </a:rPr>
            </a:br>
            <a:endParaRPr lang="en-US" altLang="zh-CN" sz="1600" b="1" spc="-25" dirty="0">
              <a:ea typeface="Times New Roman"/>
            </a:endParaRPr>
          </a:p>
          <a:p>
            <a:pPr>
              <a:lnSpc>
                <a:spcPts val="1920"/>
              </a:lnSpc>
            </a:pPr>
            <a:endParaRPr lang="en-US" dirty="0"/>
          </a:p>
          <a:p>
            <a:pPr marL="0">
              <a:lnSpc>
                <a:spcPct val="100000"/>
              </a:lnSpc>
            </a:pPr>
            <a:r>
              <a:rPr lang="en-US" altLang="zh-CN" sz="1600" b="1" spc="10" dirty="0">
                <a:ea typeface="Times New Roman"/>
              </a:rPr>
              <a:t>Link to the institutional website</a:t>
            </a:r>
            <a:endParaRPr lang="en-US" altLang="zh-CN" sz="1600" b="1" spc="5" dirty="0">
              <a:ea typeface="Times New Roman"/>
            </a:endParaRPr>
          </a:p>
        </p:txBody>
      </p:sp>
      <p:sp>
        <p:nvSpPr>
          <p:cNvPr id="2" name="Rechteck 1">
            <a:extLst>
              <a:ext uri="{FF2B5EF4-FFF2-40B4-BE49-F238E27FC236}">
                <a16:creationId xmlns:a16="http://schemas.microsoft.com/office/drawing/2014/main" id="{268A07B2-B7E0-47B2-B956-C6B2474D0605}"/>
              </a:ext>
            </a:extLst>
          </p:cNvPr>
          <p:cNvSpPr/>
          <p:nvPr/>
        </p:nvSpPr>
        <p:spPr>
          <a:xfrm>
            <a:off x="1100251" y="1319669"/>
            <a:ext cx="1658659" cy="646331"/>
          </a:xfrm>
          <a:prstGeom prst="rect">
            <a:avLst/>
          </a:prstGeom>
        </p:spPr>
        <p:txBody>
          <a:bodyPr wrap="none">
            <a:spAutoFit/>
          </a:bodyPr>
          <a:lstStyle/>
          <a:p>
            <a:pPr algn="ctr">
              <a:spcBef>
                <a:spcPts val="0"/>
              </a:spcBef>
              <a:buFont typeface="Wingdings 3" charset="2"/>
              <a:buNone/>
            </a:pPr>
            <a:r>
              <a:rPr lang="de-DE" sz="3600" b="1" dirty="0">
                <a:solidFill>
                  <a:srgbClr val="05234E"/>
                </a:solidFill>
              </a:rPr>
              <a:t>Contact</a:t>
            </a:r>
            <a:endParaRPr lang="en" sz="3600" b="1" dirty="0">
              <a:solidFill>
                <a:srgbClr val="05234E"/>
              </a:solidFill>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ückblick">
  <a:themeElements>
    <a:clrScheme name="Violet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873beb7-5857-4685-be1f-d57550cc96cc"/>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125</Words>
  <Application>Microsoft Office PowerPoint</Application>
  <PresentationFormat>Breitbild</PresentationFormat>
  <Paragraphs>25</Paragraphs>
  <Slides>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vt:i4>
      </vt:variant>
    </vt:vector>
  </HeadingPairs>
  <TitlesOfParts>
    <vt:vector size="10" baseType="lpstr">
      <vt:lpstr>Arial</vt:lpstr>
      <vt:lpstr>Calibri</vt:lpstr>
      <vt:lpstr>Calibri Light</vt:lpstr>
      <vt:lpstr>Euphemia</vt:lpstr>
      <vt:lpstr>Times New Roman</vt:lpstr>
      <vt:lpstr>Wingdings 3</vt:lpstr>
      <vt:lpstr>Rückblick</vt:lpstr>
      <vt:lpstr>Learn STEM Innovative Model of learning STEM in secondary schools  School Education ERASMUS+  KA220-SCH - Cooperation partnerships in school education </vt:lpstr>
      <vt:lpstr>Research foci and fields of activity</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2023-05-11T08:54:43Z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